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6" r:id="rId4"/>
    <p:sldMasterId id="2147483971" r:id="rId5"/>
  </p:sldMasterIdLst>
  <p:notesMasterIdLst>
    <p:notesMasterId r:id="rId21"/>
  </p:notesMasterIdLst>
  <p:handoutMasterIdLst>
    <p:handoutMasterId r:id="rId22"/>
  </p:handoutMasterIdLst>
  <p:sldIdLst>
    <p:sldId id="314" r:id="rId6"/>
    <p:sldId id="6479" r:id="rId7"/>
    <p:sldId id="410" r:id="rId8"/>
    <p:sldId id="437" r:id="rId9"/>
    <p:sldId id="411" r:id="rId10"/>
    <p:sldId id="413" r:id="rId11"/>
    <p:sldId id="412" r:id="rId12"/>
    <p:sldId id="3823" r:id="rId13"/>
    <p:sldId id="6480" r:id="rId14"/>
    <p:sldId id="423" r:id="rId15"/>
    <p:sldId id="3826" r:id="rId16"/>
    <p:sldId id="6481" r:id="rId17"/>
    <p:sldId id="2440" r:id="rId18"/>
    <p:sldId id="3337" r:id="rId19"/>
    <p:sldId id="3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DF4B677-A1C2-4086-9920-962D9F485F88}">
          <p14:sldIdLst>
            <p14:sldId id="314"/>
            <p14:sldId id="6479"/>
            <p14:sldId id="410"/>
            <p14:sldId id="437"/>
            <p14:sldId id="411"/>
            <p14:sldId id="413"/>
            <p14:sldId id="412"/>
          </p14:sldIdLst>
        </p14:section>
        <p14:section name="OneAgent Operator" id="{13952DD3-395A-43B8-ABBA-BEB8AAF4B059}">
          <p14:sldIdLst>
            <p14:sldId id="3823"/>
            <p14:sldId id="6480"/>
            <p14:sldId id="423"/>
            <p14:sldId id="3826"/>
            <p14:sldId id="6481"/>
            <p14:sldId id="2440"/>
            <p14:sldId id="3337"/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ar, Daniel" initials="KD" lastIdx="6" clrIdx="0">
    <p:extLst>
      <p:ext uri="{19B8F6BF-5375-455C-9EA6-DF929625EA0E}">
        <p15:presenceInfo xmlns:p15="http://schemas.microsoft.com/office/powerpoint/2012/main" userId="S::daniel.kaar@dynatrace.com::777f559d-5329-4e64-a56d-3f54e29a8d09" providerId="AD"/>
      </p:ext>
    </p:extLst>
  </p:cmAuthor>
  <p:cmAuthor id="2" name="Spitzbart, Roman" initials="SR" lastIdx="1" clrIdx="1">
    <p:extLst>
      <p:ext uri="{19B8F6BF-5375-455C-9EA6-DF929625EA0E}">
        <p15:presenceInfo xmlns:p15="http://schemas.microsoft.com/office/powerpoint/2012/main" userId="S::roman.spitzbart@dynatrace.com::ea13b421-0148-4535-b0c3-8a0d2b4c1c1d" providerId="AD"/>
      </p:ext>
    </p:extLst>
  </p:cmAuthor>
  <p:cmAuthor id="3" name="Hinojosa, Sergio" initials="HS" lastIdx="4" clrIdx="2">
    <p:extLst>
      <p:ext uri="{19B8F6BF-5375-455C-9EA6-DF929625EA0E}">
        <p15:presenceInfo xmlns:p15="http://schemas.microsoft.com/office/powerpoint/2012/main" userId="S::sergio.hinojosa@dynatrace.com::34d3b442-5c4e-4acc-b6cd-a355afb893a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1419"/>
    <a:srgbClr val="712F90"/>
    <a:srgbClr val="4D565A"/>
    <a:srgbClr val="6F777D"/>
    <a:srgbClr val="2B3032"/>
    <a:srgbClr val="2583EE"/>
    <a:srgbClr val="3F4346"/>
    <a:srgbClr val="1D2433"/>
    <a:srgbClr val="565D6A"/>
    <a:srgbClr val="191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10" autoAdjust="0"/>
    <p:restoredTop sz="95706" autoAdjust="0"/>
  </p:normalViewPr>
  <p:slideViewPr>
    <p:cSldViewPr snapToGrid="0" snapToObjects="1">
      <p:cViewPr varScale="1">
        <p:scale>
          <a:sx n="109" d="100"/>
          <a:sy n="109" d="100"/>
        </p:scale>
        <p:origin x="48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notesViewPr>
    <p:cSldViewPr snapToGrid="0" snapToObjects="1">
      <p:cViewPr varScale="1">
        <p:scale>
          <a:sx n="129" d="100"/>
          <a:sy n="129" d="100"/>
        </p:scale>
        <p:origin x="282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04238-EC80-FB4B-941E-9312C939D7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B66F3-392C-0A47-831D-48D35E3458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55B36-A5B0-104D-B8CD-F883848663BE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738F3-C544-884A-A94D-4731DAAC1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86229-D175-5649-8942-DE7F23C5E0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C09F1-4DD7-EA47-BCAC-42996FCC1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7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C5C96F-C94A-4B4F-99A7-E5756576ABC1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1038F-6634-544B-85D0-0C51AF60D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7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A1038F-6634-544B-85D0-0C51AF60D7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042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www.dynatrace.com/" TargetMode="Externa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ynatrace.com/trial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no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817E17-C290-2E44-B812-7DC6ECAE4F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4717" r="35664" b="56705"/>
          <a:stretch/>
        </p:blipFill>
        <p:spPr>
          <a:xfrm rot="16200000">
            <a:off x="3396204" y="-1937795"/>
            <a:ext cx="6858001" cy="1073359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408AAD5-C996-E54C-A290-59F0B906B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67503"/>
            <a:ext cx="7971181" cy="192748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C73D0BB-DD4A-AA45-B146-5858965BFD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51675"/>
            <a:ext cx="7971181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613BE1-5A2B-9C4B-904E-52D87FBBBE0F}"/>
              </a:ext>
            </a:extLst>
          </p:cNvPr>
          <p:cNvCxnSpPr>
            <a:cxnSpLocks/>
          </p:cNvCxnSpPr>
          <p:nvPr userDrawn="1"/>
        </p:nvCxnSpPr>
        <p:spPr>
          <a:xfrm>
            <a:off x="934450" y="3397293"/>
            <a:ext cx="7753316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F184A7AC-7381-9E4F-A084-AB75B881D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0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73261E8-1C85-5E42-B05C-3D4DE0C48202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EE2391-C42B-AB42-A9EC-EDB4DD0E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66BD-B9C6-AC4C-B326-6FA55F9B5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2839B-B005-3746-B1D6-91D2EDDD0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80" y="690013"/>
            <a:ext cx="9267641" cy="2339760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2D4FA0E-7176-4C45-AA20-6ED6C160D2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868663"/>
            <a:ext cx="9267825" cy="1722437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Edit Master text styles </a:t>
            </a:r>
          </a:p>
        </p:txBody>
      </p:sp>
    </p:spTree>
    <p:extLst>
      <p:ext uri="{BB962C8B-B14F-4D97-AF65-F5344CB8AC3E}">
        <p14:creationId xmlns:p14="http://schemas.microsoft.com/office/powerpoint/2010/main" val="223727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68921" cy="1334125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C083C6-A6F4-644D-B048-803FC98DF5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10716" r="35664" b="62704"/>
          <a:stretch/>
        </p:blipFill>
        <p:spPr>
          <a:xfrm rot="5400000">
            <a:off x="1937795" y="-1934132"/>
            <a:ext cx="6858001" cy="10733591"/>
          </a:xfrm>
          <a:prstGeom prst="rect">
            <a:avLst/>
          </a:prstGeom>
          <a:effectLst/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13C8D0A-95F3-C74A-9ACE-7F44999282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19943" y="1965672"/>
            <a:ext cx="2258492" cy="2258492"/>
          </a:xfrm>
          <a:prstGeom prst="ellipse">
            <a:avLst/>
          </a:prstGeom>
          <a:ln w="107950"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D15F5A2-554B-384B-8DFD-9A0C987C9F9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392386" y="4913221"/>
            <a:ext cx="2185987" cy="746457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Logo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1F8B9-EAB7-7B44-8EE3-16E66E60A8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92386" y="1965672"/>
            <a:ext cx="6079672" cy="263898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5987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rid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BAD930-BE27-6E47-BB3F-6EA719C882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8617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0BCDFFF3-70C5-8D41-B4F9-2E7DD888DC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54555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Picture Placeholder 21">
            <a:extLst>
              <a:ext uri="{FF2B5EF4-FFF2-40B4-BE49-F238E27FC236}">
                <a16:creationId xmlns:a16="http://schemas.microsoft.com/office/drawing/2014/main" id="{85DC5248-8AF9-3F41-86C9-81D17A061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9270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5" name="Text Placeholder 47">
            <a:extLst>
              <a:ext uri="{FF2B5EF4-FFF2-40B4-BE49-F238E27FC236}">
                <a16:creationId xmlns:a16="http://schemas.microsoft.com/office/drawing/2014/main" id="{B7F8D756-65C6-5644-A95C-69DD9DE8B3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95208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" name="Picture Placeholder 21">
            <a:extLst>
              <a:ext uri="{FF2B5EF4-FFF2-40B4-BE49-F238E27FC236}">
                <a16:creationId xmlns:a16="http://schemas.microsoft.com/office/drawing/2014/main" id="{DE8607E8-22B2-C14C-8C0C-EEF15CFEFF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09923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7" name="Text Placeholder 47">
            <a:extLst>
              <a:ext uri="{FF2B5EF4-FFF2-40B4-BE49-F238E27FC236}">
                <a16:creationId xmlns:a16="http://schemas.microsoft.com/office/drawing/2014/main" id="{BF4665D7-CBCB-6C47-B896-1CA2023D7E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35861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Picture Placeholder 21">
            <a:extLst>
              <a:ext uri="{FF2B5EF4-FFF2-40B4-BE49-F238E27FC236}">
                <a16:creationId xmlns:a16="http://schemas.microsoft.com/office/drawing/2014/main" id="{ED53C0EA-C22F-FB4C-B3D4-364F2A1C72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8617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0" name="Text Placeholder 47">
            <a:extLst>
              <a:ext uri="{FF2B5EF4-FFF2-40B4-BE49-F238E27FC236}">
                <a16:creationId xmlns:a16="http://schemas.microsoft.com/office/drawing/2014/main" id="{72A32B54-5C72-4D44-9A60-E104B61016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54555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1" name="Picture Placeholder 21">
            <a:extLst>
              <a:ext uri="{FF2B5EF4-FFF2-40B4-BE49-F238E27FC236}">
                <a16:creationId xmlns:a16="http://schemas.microsoft.com/office/drawing/2014/main" id="{3A08E506-7368-7D4D-925F-B6D26176334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69270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2" name="Text Placeholder 47">
            <a:extLst>
              <a:ext uri="{FF2B5EF4-FFF2-40B4-BE49-F238E27FC236}">
                <a16:creationId xmlns:a16="http://schemas.microsoft.com/office/drawing/2014/main" id="{000A0F2F-1F9A-1F4D-AF70-E2D9EE77DDC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5208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" name="Picture Placeholder 21">
            <a:extLst>
              <a:ext uri="{FF2B5EF4-FFF2-40B4-BE49-F238E27FC236}">
                <a16:creationId xmlns:a16="http://schemas.microsoft.com/office/drawing/2014/main" id="{78F8B846-FF54-5742-87E5-3710613E1A8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09923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4" name="Text Placeholder 47">
            <a:extLst>
              <a:ext uri="{FF2B5EF4-FFF2-40B4-BE49-F238E27FC236}">
                <a16:creationId xmlns:a16="http://schemas.microsoft.com/office/drawing/2014/main" id="{D9001490-5F6D-E040-9096-327B355E4A7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35861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8356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laptop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DEDC7CE-1B19-A440-A7F1-C54377A714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775199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4775199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0325" y="1228725"/>
            <a:ext cx="6578600" cy="412432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5132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table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FE7B39-087A-B846-9646-B740D894A6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13256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5125" y="1133475"/>
            <a:ext cx="6003925" cy="45021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5436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smartphon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F0CC620-CE9C-E944-8D3F-4A1A2D1C4C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11123" r="40001" b="16887"/>
          <a:stretch/>
        </p:blipFill>
        <p:spPr>
          <a:xfrm>
            <a:off x="856894" y="0"/>
            <a:ext cx="1133510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604000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66040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941730-FA88-CF4C-9D83-234DD57D17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26450" y="1409700"/>
            <a:ext cx="2187575" cy="38766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5092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17AD74-6434-664D-8AB0-5A27F92155DC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006FD-BD68-9E4B-9013-6BE78EDF4A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77E5C-F189-E64B-8838-1AF6DE7847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A642F-55CF-C842-B3F8-C69DC55A2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spcAft>
                <a:spcPts val="0"/>
              </a:spcAft>
              <a:defRPr/>
            </a:lvl1pPr>
            <a:lvl2pPr>
              <a:lnSpc>
                <a:spcPct val="120000"/>
              </a:lnSpc>
              <a:spcAft>
                <a:spcPts val="0"/>
              </a:spcAft>
              <a:defRPr/>
            </a:lvl2pPr>
            <a:lvl3pPr>
              <a:lnSpc>
                <a:spcPct val="120000"/>
              </a:lnSpc>
              <a:spcAft>
                <a:spcPts val="0"/>
              </a:spcAft>
              <a:defRPr/>
            </a:lvl3pPr>
            <a:lvl4pPr>
              <a:lnSpc>
                <a:spcPct val="120000"/>
              </a:lnSpc>
              <a:spcAft>
                <a:spcPts val="0"/>
              </a:spcAft>
              <a:defRPr/>
            </a:lvl4pPr>
            <a:lvl5pPr>
              <a:lnSpc>
                <a:spcPct val="120000"/>
              </a:lnSpc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D46DB1-56B8-2548-921C-9DC969C0070E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760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338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73261E8-1C85-5E42-B05C-3D4DE0C48202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EE2391-C42B-AB42-A9EC-EDB4DD0E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66BD-B9C6-AC4C-B326-6FA55F9B5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2839B-B005-3746-B1D6-91D2EDDD0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36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4174436" y="3957304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spc="100" baseline="0" err="1">
                <a:solidFill>
                  <a:schemeClr val="bg1"/>
                </a:solidFill>
                <a:latin typeface="Bernina Sans Light" pitchFamily="2" charset="77"/>
                <a:ea typeface="Calibri Light" charset="0"/>
                <a:cs typeface="Calibri Light" charset="0"/>
              </a:rPr>
              <a:t>dynatrace.com</a:t>
            </a:r>
            <a:endParaRPr lang="en-US" sz="1600" b="0" i="0" spc="100" baseline="0">
              <a:solidFill>
                <a:schemeClr val="bg1"/>
              </a:solidFill>
              <a:latin typeface="Bernina Sans Light" pitchFamily="2" charset="77"/>
              <a:ea typeface="Calibri Light" charset="0"/>
              <a:cs typeface="Calibri Light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4434" y="2808544"/>
            <a:ext cx="3843133" cy="678953"/>
          </a:xfrm>
          <a:prstGeom prst="rect">
            <a:avLst/>
          </a:prstGeom>
        </p:spPr>
      </p:pic>
      <p:sp>
        <p:nvSpPr>
          <p:cNvPr id="11" name="Rectangle 10">
            <a:hlinkClick r:id="rId5"/>
            <a:extLst>
              <a:ext uri="{FF2B5EF4-FFF2-40B4-BE49-F238E27FC236}">
                <a16:creationId xmlns:a16="http://schemas.microsoft.com/office/drawing/2014/main" id="{C4EF0A49-03A2-2D4E-8288-05E91476AE35}"/>
              </a:ext>
            </a:extLst>
          </p:cNvPr>
          <p:cNvSpPr/>
          <p:nvPr userDrawn="1"/>
        </p:nvSpPr>
        <p:spPr>
          <a:xfrm>
            <a:off x="5002306" y="3903517"/>
            <a:ext cx="2151529" cy="344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1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1 presenter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51266" y="4850810"/>
            <a:ext cx="2590438" cy="1421437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ct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EC7FF6-51B1-804C-838C-CB22FB337D3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500984" y="1570414"/>
            <a:ext cx="3691003" cy="3056161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2A418B-0B8F-4946-92B2-7FB5126DB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602479"/>
            <a:ext cx="6288157" cy="250349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5C534D8-E674-3E4F-8F31-321E1171F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288156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03E4D6-0D97-B148-8D91-5EBAC079871A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191907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(trial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4" name="Rounded Rectangle 3">
            <a:hlinkClick r:id="rId3"/>
            <a:extLst>
              <a:ext uri="{FF2B5EF4-FFF2-40B4-BE49-F238E27FC236}">
                <a16:creationId xmlns:a16="http://schemas.microsoft.com/office/drawing/2014/main" id="{4E6106BF-83BB-034C-8B9C-6DDB1232CFF7}"/>
              </a:ext>
            </a:extLst>
          </p:cNvPr>
          <p:cNvSpPr/>
          <p:nvPr userDrawn="1"/>
        </p:nvSpPr>
        <p:spPr>
          <a:xfrm>
            <a:off x="966182" y="4980265"/>
            <a:ext cx="2947558" cy="610802"/>
          </a:xfrm>
          <a:prstGeom prst="roundRect">
            <a:avLst>
              <a:gd name="adj" fmla="val 10436"/>
            </a:avLst>
          </a:prstGeom>
          <a:gradFill>
            <a:gsLst>
              <a:gs pos="0">
                <a:srgbClr val="2583EE"/>
              </a:gs>
              <a:gs pos="100000">
                <a:srgbClr val="712F90"/>
              </a:gs>
            </a:gsLst>
            <a:lin ang="0" scaled="0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966182" y="5164565"/>
            <a:ext cx="2947558" cy="42650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1" i="0" u="none" spc="100" baseline="0" err="1">
                <a:solidFill>
                  <a:schemeClr val="bg1"/>
                </a:solidFill>
                <a:latin typeface="Bernina Sans Semibold" pitchFamily="2" charset="77"/>
                <a:ea typeface="Calibri Light" charset="0"/>
                <a:cs typeface="Calibri Light" charset="0"/>
              </a:rPr>
              <a:t>dynatrace.com</a:t>
            </a:r>
            <a:r>
              <a:rPr lang="en-US" sz="1600" b="1" i="0" u="none" spc="100" baseline="0">
                <a:solidFill>
                  <a:schemeClr val="bg1"/>
                </a:solidFill>
                <a:latin typeface="Bernina Sans Semibold" pitchFamily="2" charset="77"/>
                <a:ea typeface="Calibri Light" charset="0"/>
                <a:cs typeface="Calibri Light" charset="0"/>
              </a:rPr>
              <a:t>/trial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6183" y="1635181"/>
            <a:ext cx="2947558" cy="5207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D63364-0F33-5441-8624-AE5EABD314DB}"/>
              </a:ext>
            </a:extLst>
          </p:cNvPr>
          <p:cNvSpPr txBox="1"/>
          <p:nvPr userDrawn="1"/>
        </p:nvSpPr>
        <p:spPr>
          <a:xfrm>
            <a:off x="838198" y="3143983"/>
            <a:ext cx="5150308" cy="132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>
                <a:solidFill>
                  <a:schemeClr val="bg1"/>
                </a:solidFill>
                <a:latin typeface="Bernina Sans" pitchFamily="2" charset="77"/>
              </a:rPr>
              <a:t>Get ready to be amazed </a:t>
            </a:r>
          </a:p>
          <a:p>
            <a:pPr algn="l">
              <a:lnSpc>
                <a:spcPct val="150000"/>
              </a:lnSpc>
            </a:pPr>
            <a:r>
              <a:rPr lang="en-US" sz="2800" b="0" i="0">
                <a:solidFill>
                  <a:schemeClr val="bg1"/>
                </a:solidFill>
                <a:latin typeface="Bernina Sans Light" pitchFamily="2" charset="77"/>
              </a:rPr>
              <a:t>in 5 minutes or less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082D76-89D0-A845-A386-2243F402DA05}"/>
              </a:ext>
            </a:extLst>
          </p:cNvPr>
          <p:cNvCxnSpPr>
            <a:cxnSpLocks/>
          </p:cNvCxnSpPr>
          <p:nvPr userDrawn="1"/>
        </p:nvCxnSpPr>
        <p:spPr>
          <a:xfrm>
            <a:off x="966182" y="262299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16EF69B-2804-B44D-89A5-3044B9FBEF12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2A36FA-1F80-A047-BD53-E6E1D70966ED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42F855B-7F5A-8744-9BE9-440FB74E69A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480175" y="-385763"/>
            <a:ext cx="5711825" cy="734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3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3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  <p:bldP spid="2" grpId="0"/>
      <p:bldP spid="13" grpId="0"/>
      <p:bldP spid="14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950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centered (glow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617AD74-6434-664D-8AB0-5A27F92155DC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4006FD-BD68-9E4B-9013-6BE78EDF4A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77E5C-F189-E64B-8838-1AF6DE7847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A642F-55CF-C842-B3F8-C69DC55A2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D46DB1-56B8-2548-921C-9DC969C0070E}"/>
              </a:ext>
            </a:extLst>
          </p:cNvPr>
          <p:cNvCxnSpPr>
            <a:cxnSpLocks/>
          </p:cNvCxnSpPr>
          <p:nvPr userDrawn="1"/>
        </p:nvCxnSpPr>
        <p:spPr>
          <a:xfrm>
            <a:off x="5608721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823E529-0AB2-3046-8806-23F95C1A65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7725" y="305166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7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57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1926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with glow on the left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C0950-C9C0-47FF-91D9-1E1A2F0EB3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0895"/>
          <a:stretch/>
        </p:blipFill>
        <p:spPr>
          <a:xfrm rot="5400000" flipH="1">
            <a:off x="1175479" y="-1175478"/>
            <a:ext cx="6858001" cy="92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623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93352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9823-A1D7-C241-8317-5B28B3D9A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0544" y="1524000"/>
            <a:ext cx="5013255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5745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7396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61114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9C5E7A-5D5C-2F42-BCF7-FBBCBC9F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93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2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5196840" cy="250349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519684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510059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46412" y="1428908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46412" y="480069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  <a:lvl2pPr marL="457200" indent="0" algn="r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8511076" y="0"/>
            <a:ext cx="3697452" cy="3694176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511076" y="3152549"/>
            <a:ext cx="3694417" cy="3705451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975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D8C7F5-5ECB-7A4B-BC4E-DC2058291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12653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998483"/>
            <a:ext cx="1313793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67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3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6202305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202305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111427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74327" y="72605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9658206" y="1"/>
            <a:ext cx="2550322" cy="2548063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660301" y="2151081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9660301" y="4302162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374327" y="2886531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374327" y="5037612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E838826-BEA7-F444-9A12-EC09F05CFA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21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4 presenters)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02479"/>
            <a:ext cx="6743700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4800" b="1" i="0" kern="1200" dirty="0">
                <a:solidFill>
                  <a:schemeClr val="bg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62663"/>
            <a:ext cx="674370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08281"/>
            <a:ext cx="664745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970188" y="55717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970188" y="538612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10258280" y="1"/>
            <a:ext cx="1950248" cy="1948521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59882" y="1620403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259882" y="3263442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C14F8DBD-FF0E-F64F-B879-41CC8037549F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259882" y="4903534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970188" y="216682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970188" y="377647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9E5204E7-4623-D84D-9F3C-3DE8650B09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5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image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797729-DB87-9940-906F-E934CC16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8177" t="6498" r="29419" b="29677"/>
          <a:stretch/>
        </p:blipFill>
        <p:spPr>
          <a:xfrm rot="16200000">
            <a:off x="2666999" y="-2663338"/>
            <a:ext cx="6858001" cy="1219200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448194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CCE3FA1-96CD-B142-A067-84A01CB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46964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101AEA5-3D24-A647-AD7B-EAAF63952D2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5593068" y="1"/>
            <a:ext cx="6598920" cy="6867608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43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498" y="365126"/>
            <a:ext cx="7762301" cy="73684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498" y="1524000"/>
            <a:ext cx="7762301" cy="4652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D54E87-063F-BE4E-9C70-6C2338426206}"/>
              </a:ext>
            </a:extLst>
          </p:cNvPr>
          <p:cNvSpPr/>
          <p:nvPr userDrawn="1"/>
        </p:nvSpPr>
        <p:spPr>
          <a:xfrm>
            <a:off x="0" y="0"/>
            <a:ext cx="29830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C59E46-B3C3-3648-9D2A-D59F7798E80B}"/>
              </a:ext>
            </a:extLst>
          </p:cNvPr>
          <p:cNvCxnSpPr>
            <a:cxnSpLocks/>
          </p:cNvCxnSpPr>
          <p:nvPr userDrawn="1"/>
        </p:nvCxnSpPr>
        <p:spPr>
          <a:xfrm>
            <a:off x="3692641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296CA-AB12-9848-BFA1-A536162360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7038" y="1523999"/>
            <a:ext cx="2082788" cy="4652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spcBef>
                <a:spcPts val="4200"/>
              </a:spcBef>
              <a:buNone/>
              <a:defRPr sz="1500" b="1" i="0">
                <a:solidFill>
                  <a:schemeClr val="bg1">
                    <a:lumMod val="85000"/>
                  </a:schemeClr>
                </a:solidFill>
                <a:latin typeface="Bernina Sans" pitchFamily="2" charset="77"/>
              </a:defRPr>
            </a:lvl1pPr>
            <a:lvl2pPr>
              <a:lnSpc>
                <a:spcPct val="120000"/>
              </a:lnSpc>
              <a:defRPr sz="18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ACACC29-2D2F-6148-A128-06E9B18BE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7038" y="365125"/>
            <a:ext cx="2082788" cy="736846"/>
          </a:xfrm>
        </p:spPr>
        <p:txBody>
          <a:bodyPr anchor="b">
            <a:normAutofit/>
          </a:bodyPr>
          <a:lstStyle>
            <a:lvl1pPr marL="0" indent="0" algn="r">
              <a:buNone/>
              <a:defRPr lang="en-US" sz="2000" b="1" i="0" kern="1200" dirty="0">
                <a:solidFill>
                  <a:schemeClr val="tx1"/>
                </a:solidFill>
                <a:latin typeface="Bernina Sans" pitchFamily="2" charset="77"/>
                <a:ea typeface="+mj-ea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78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1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EC6838-9F5F-1F44-A42F-DFDF8C86CD8B}"/>
              </a:ext>
            </a:extLst>
          </p:cNvPr>
          <p:cNvSpPr/>
          <p:nvPr userDrawn="1"/>
        </p:nvSpPr>
        <p:spPr>
          <a:xfrm>
            <a:off x="838200" y="0"/>
            <a:ext cx="11243872" cy="1528997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F2EF55-64C6-BF48-A2CA-128B92E92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393" t="41075" r="-40382" b="5048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35-2574-5D43-8226-EA300D7A2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5472" t="-24517" r="6776" b="68031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41BF5-77D8-D74D-B68C-9BDC1220FA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54662" t="56507" r="4872" b="-12993"/>
          <a:stretch/>
        </p:blipFill>
        <p:spPr>
          <a:xfrm>
            <a:off x="0" y="0"/>
            <a:ext cx="12191999" cy="6993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76505B-E960-0045-9955-79D24F42A973}"/>
              </a:ext>
            </a:extLst>
          </p:cNvPr>
          <p:cNvCxnSpPr>
            <a:cxnSpLocks/>
          </p:cNvCxnSpPr>
          <p:nvPr userDrawn="1"/>
        </p:nvCxnSpPr>
        <p:spPr>
          <a:xfrm>
            <a:off x="934450" y="4069425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2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2 [Oct18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EC6838-9F5F-1F44-A42F-DFDF8C86CD8B}"/>
              </a:ext>
            </a:extLst>
          </p:cNvPr>
          <p:cNvSpPr/>
          <p:nvPr userDrawn="1"/>
        </p:nvSpPr>
        <p:spPr>
          <a:xfrm>
            <a:off x="838200" y="0"/>
            <a:ext cx="11243872" cy="1528997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F2EF55-64C6-BF48-A2CA-128B92E92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393" t="41075" r="-40382" b="5048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35-2574-5D43-8226-EA300D7A2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5472" t="-24517" r="6776" b="68031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41BF5-77D8-D74D-B68C-9BDC1220FA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54662" t="56507" r="4872" b="-12993"/>
          <a:stretch/>
        </p:blipFill>
        <p:spPr>
          <a:xfrm>
            <a:off x="0" y="0"/>
            <a:ext cx="12191999" cy="6993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76505B-E960-0045-9955-79D24F42A973}"/>
              </a:ext>
            </a:extLst>
          </p:cNvPr>
          <p:cNvCxnSpPr>
            <a:cxnSpLocks/>
          </p:cNvCxnSpPr>
          <p:nvPr userDrawn="1"/>
        </p:nvCxnSpPr>
        <p:spPr>
          <a:xfrm>
            <a:off x="5135880" y="4069425"/>
            <a:ext cx="192024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03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F07585-F74A-084F-B49B-BF7A66D0262E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B300F-E282-0E47-82B4-03EDD1A78011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85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  <p:sldLayoutId id="2147483967" r:id="rId21"/>
    <p:sldLayoutId id="2147483968" r:id="rId22"/>
    <p:sldLayoutId id="2147483969" r:id="rId23"/>
    <p:sldLayoutId id="2147483970" r:id="rId24"/>
    <p:sldLayoutId id="2147484014" r:id="rId2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000" b="1" i="0" kern="1200">
          <a:solidFill>
            <a:schemeClr val="bg1"/>
          </a:solidFill>
          <a:latin typeface="Bernina Sans" pitchFamily="2" charset="77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200" b="0" i="0" kern="1200">
          <a:solidFill>
            <a:schemeClr val="bg1"/>
          </a:solidFill>
          <a:latin typeface="Bernina Sans Light" pitchFamily="2" charset="77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0028895-093D-7044-BB3E-AC83DB5EFEA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8359" y="305166"/>
            <a:ext cx="365126" cy="365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1FD5AC-A1AD-B346-9BBD-91805160E8B5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EA57B6-64D2-E441-8FFF-CCD5B97FA12D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48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0F1419"/>
          </a:solidFill>
          <a:latin typeface="Bernina Sans Condensed" pitchFamily="50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Bernina Sans Condensed" pitchFamily="50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operatorhub.io/operator/dynatrace-monitoring" TargetMode="Externa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hub.helm.sh/charts/dynatrace/dynatrace-oneagent-operator" TargetMode="Externa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queue.acm.org/detail.cfm?id=2898444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BDD3C-82D9-B04E-A8DE-A825142C805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318421" y="2288877"/>
            <a:ext cx="3058048" cy="142143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3" name="Title 102">
            <a:extLst>
              <a:ext uri="{FF2B5EF4-FFF2-40B4-BE49-F238E27FC236}">
                <a16:creationId xmlns:a16="http://schemas.microsoft.com/office/drawing/2014/main" id="{2D64C39D-D806-0244-9865-D217526A9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775095"/>
            <a:ext cx="7601340" cy="2503494"/>
          </a:xfrm>
        </p:spPr>
        <p:txBody>
          <a:bodyPr/>
          <a:lstStyle/>
          <a:p>
            <a:r>
              <a:rPr lang="en-US" sz="4000" dirty="0"/>
              <a:t>Kubernetes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2F3C4-33A6-284A-AFFA-F212D31C8E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1F3DF9C-D986-4432-B2D7-8C8CE695F63C}"/>
              </a:ext>
            </a:extLst>
          </p:cNvPr>
          <p:cNvSpPr txBox="1">
            <a:spLocks/>
          </p:cNvSpPr>
          <p:nvPr/>
        </p:nvSpPr>
        <p:spPr>
          <a:xfrm>
            <a:off x="9232722" y="5626739"/>
            <a:ext cx="3058048" cy="1421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2583EE"/>
              </a:buClr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latin typeface="Bernin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2103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98BDF7-6D56-CD40-80EC-41868BA3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latin typeface="Bernina Sans" pitchFamily="2" charset="77"/>
              </a:rPr>
              <a:t>Dynatrace </a:t>
            </a:r>
            <a:r>
              <a:rPr lang="en-US" sz="3600" err="1">
                <a:latin typeface="Bernina Sans" pitchFamily="2" charset="77"/>
              </a:rPr>
              <a:t>OneAgent</a:t>
            </a:r>
            <a:r>
              <a:rPr lang="en-US" sz="3600">
                <a:latin typeface="Bernina Sans" pitchFamily="2" charset="77"/>
              </a:rPr>
              <a:t> Operator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9EA27E-8208-DA48-AE6D-4E23D85EB0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sz="2000" dirty="0">
                <a:latin typeface="Bernina Sans Light" pitchFamily="2" charset="77"/>
              </a:rPr>
              <a:t>Dynatrace was among the first Red Hat and CoreOS partners to pick up and integrate the Operator SDK into its product.</a:t>
            </a:r>
          </a:p>
          <a:p>
            <a:r>
              <a:rPr lang="en-US" sz="2000" dirty="0">
                <a:latin typeface="Bernina Sans Light" pitchFamily="2" charset="77"/>
              </a:rPr>
              <a:t>Built on the open-source Operator SDK</a:t>
            </a:r>
          </a:p>
          <a:p>
            <a:r>
              <a:rPr lang="en-US" sz="2000" dirty="0">
                <a:latin typeface="Bernina Sans Light" pitchFamily="2" charset="77"/>
              </a:rPr>
              <a:t>Same full stack visibility as a </a:t>
            </a:r>
            <a:r>
              <a:rPr lang="en-US" sz="2000" dirty="0" err="1">
                <a:latin typeface="Bernina Sans Light" pitchFamily="2" charset="77"/>
              </a:rPr>
              <a:t>daemonset</a:t>
            </a:r>
            <a:r>
              <a:rPr lang="en-US" sz="2000" dirty="0">
                <a:latin typeface="Bernina Sans Light" pitchFamily="2" charset="77"/>
              </a:rPr>
              <a:t> deployment</a:t>
            </a:r>
          </a:p>
          <a:p>
            <a:r>
              <a:rPr lang="en-US" sz="2000" dirty="0">
                <a:latin typeface="Bernina Sans Light" pitchFamily="2" charset="77"/>
              </a:rPr>
              <a:t>Automatically deploys the </a:t>
            </a:r>
            <a:r>
              <a:rPr lang="en-US" sz="2000" dirty="0" err="1">
                <a:latin typeface="Bernina Sans Light" pitchFamily="2" charset="77"/>
              </a:rPr>
              <a:t>OneAgent</a:t>
            </a:r>
            <a:r>
              <a:rPr lang="en-US" sz="2000" dirty="0">
                <a:latin typeface="Bernina Sans Light" pitchFamily="2" charset="77"/>
              </a:rPr>
              <a:t> to all nodes</a:t>
            </a:r>
          </a:p>
          <a:p>
            <a:r>
              <a:rPr lang="en-US" sz="2000" dirty="0">
                <a:latin typeface="Bernina Sans Light" pitchFamily="2" charset="77"/>
              </a:rPr>
              <a:t>Adheres to taints &amp; tolerances</a:t>
            </a:r>
          </a:p>
          <a:p>
            <a:r>
              <a:rPr lang="en-US" sz="2000" dirty="0">
                <a:latin typeface="Bernina Sans Light" pitchFamily="2" charset="77"/>
              </a:rPr>
              <a:t>Automatically manages lifecycle of the Dynatrace </a:t>
            </a:r>
            <a:r>
              <a:rPr lang="en-US" sz="2000" dirty="0" err="1">
                <a:latin typeface="Bernina Sans Light" pitchFamily="2" charset="77"/>
              </a:rPr>
              <a:t>OneAgent</a:t>
            </a:r>
            <a:endParaRPr lang="en-US" sz="2000" dirty="0">
              <a:latin typeface="Bernina Sans Light" pitchFamily="2" charset="77"/>
            </a:endParaRPr>
          </a:p>
          <a:p>
            <a:pPr lvl="0"/>
            <a:r>
              <a:rPr lang="en-US" dirty="0">
                <a:latin typeface="Bernina Sans Light" pitchFamily="2" charset="77"/>
              </a:rPr>
              <a:t>Available on Operator Hub</a:t>
            </a:r>
          </a:p>
          <a:p>
            <a:pPr lvl="1"/>
            <a:r>
              <a:rPr lang="en-US" dirty="0">
                <a:latin typeface="Bernina Sans Light" pitchFamily="2" charset="77"/>
                <a:hlinkClick r:id="rId2"/>
              </a:rPr>
              <a:t>https://operatorhub.io/operator/dynatrace-monitoring</a:t>
            </a:r>
            <a:r>
              <a:rPr lang="en-US" dirty="0">
                <a:latin typeface="Bernina Sans Light" pitchFamily="2" charset="77"/>
              </a:rPr>
              <a:t> </a:t>
            </a:r>
          </a:p>
          <a:p>
            <a:endParaRPr lang="en-US" sz="2000" dirty="0">
              <a:latin typeface="Bernina Sans Light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0BA3-73D7-584E-82E0-C7DAB68CA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302" y="1709383"/>
            <a:ext cx="5418910" cy="2486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CCFB5B-5806-4D21-B98D-E0E34A45C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02" y="4803322"/>
            <a:ext cx="5335554" cy="115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24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FC78684A-9AE4-8F45-BF84-2D9B23499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8" y="1483675"/>
            <a:ext cx="7776225" cy="356820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C98BDF7-6D56-CD40-80EC-41868BA3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err="1">
                <a:latin typeface="Bernina Sans" pitchFamily="2" charset="77"/>
              </a:rPr>
              <a:t>OneAgent</a:t>
            </a:r>
            <a:r>
              <a:rPr lang="en-US" sz="3600">
                <a:latin typeface="Bernina Sans" pitchFamily="2" charset="77"/>
              </a:rPr>
              <a:t> Operator in action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818456FA-465F-2C40-B247-04833B77F235}"/>
              </a:ext>
            </a:extLst>
          </p:cNvPr>
          <p:cNvSpPr txBox="1">
            <a:spLocks/>
          </p:cNvSpPr>
          <p:nvPr/>
        </p:nvSpPr>
        <p:spPr>
          <a:xfrm>
            <a:off x="8023860" y="1482327"/>
            <a:ext cx="3931920" cy="45778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800" b="0" i="0" kern="1200">
                <a:solidFill>
                  <a:srgbClr val="0F1419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0F1419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400" b="0" i="0" kern="1200">
                <a:solidFill>
                  <a:srgbClr val="0F1419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rgbClr val="0F1419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rgbClr val="0F1419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Watches for custom resources of type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OneAgent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F1419"/>
              </a:solidFill>
              <a:effectLst/>
              <a:uLnTx/>
              <a:uFillTx/>
              <a:latin typeface="Bernina Sans Light" pitchFamily="2" charset="77"/>
              <a:ea typeface="+mn-ea"/>
              <a:cs typeface="Calibri Light" panose="020F03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F1419"/>
              </a:solidFill>
              <a:effectLst/>
              <a:uLnTx/>
              <a:uFillTx/>
              <a:latin typeface="Bernina Sans Light" pitchFamily="2" charset="77"/>
              <a:ea typeface="+mn-ea"/>
              <a:cs typeface="Calibri Light" panose="020F03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Takes care of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OneAgent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 deployment via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DaemonSet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F1419"/>
              </a:solidFill>
              <a:effectLst/>
              <a:uLnTx/>
              <a:uFillTx/>
              <a:latin typeface="Bernina Sans Light" pitchFamily="2" charset="77"/>
              <a:ea typeface="+mn-ea"/>
              <a:cs typeface="Calibri Light" panose="020F03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F1419"/>
              </a:solidFill>
              <a:effectLst/>
              <a:uLnTx/>
              <a:uFillTx/>
              <a:latin typeface="Bernina Sans Light" pitchFamily="2" charset="77"/>
              <a:ea typeface="+mn-ea"/>
              <a:cs typeface="Calibri Light" panose="020F030202020403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U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pdates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OneAgent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F1419"/>
                </a:solidFill>
                <a:effectLst/>
                <a:uLnTx/>
                <a:uFillTx/>
                <a:latin typeface="Bernina Sans Light" pitchFamily="2" charset="77"/>
                <a:ea typeface="+mn-ea"/>
                <a:cs typeface="Calibri Light" panose="020F0302020204030204" pitchFamily="34" charset="0"/>
              </a:rPr>
              <a:t> to the latest version available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82967D3-F871-6542-AD8C-D324B0D0DF9D}"/>
              </a:ext>
            </a:extLst>
          </p:cNvPr>
          <p:cNvSpPr/>
          <p:nvPr/>
        </p:nvSpPr>
        <p:spPr>
          <a:xfrm>
            <a:off x="2430780" y="1965960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2CE4E23-7E9E-904D-8D1D-A0E4E1617E1E}"/>
              </a:ext>
            </a:extLst>
          </p:cNvPr>
          <p:cNvSpPr/>
          <p:nvPr/>
        </p:nvSpPr>
        <p:spPr>
          <a:xfrm>
            <a:off x="7849870" y="1521368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1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7293633-9F2A-2B40-A30F-2B953746402F}"/>
              </a:ext>
            </a:extLst>
          </p:cNvPr>
          <p:cNvSpPr/>
          <p:nvPr/>
        </p:nvSpPr>
        <p:spPr>
          <a:xfrm>
            <a:off x="5463540" y="1879508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2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2F072C7-2DC8-AE48-8B8B-FD2E391A8C4B}"/>
              </a:ext>
            </a:extLst>
          </p:cNvPr>
          <p:cNvSpPr/>
          <p:nvPr/>
        </p:nvSpPr>
        <p:spPr>
          <a:xfrm>
            <a:off x="7849870" y="2876762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2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479A0D6-4B2B-3449-A165-9C972221CB71}"/>
              </a:ext>
            </a:extLst>
          </p:cNvPr>
          <p:cNvSpPr/>
          <p:nvPr/>
        </p:nvSpPr>
        <p:spPr>
          <a:xfrm>
            <a:off x="4901380" y="3739738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3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ACE015D-09FE-D040-B93E-E2CB6D869F21}"/>
              </a:ext>
            </a:extLst>
          </p:cNvPr>
          <p:cNvSpPr/>
          <p:nvPr/>
        </p:nvSpPr>
        <p:spPr>
          <a:xfrm>
            <a:off x="2481579" y="3872350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3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BAB7008-C667-7649-AFC1-160D9DE1CDE8}"/>
              </a:ext>
            </a:extLst>
          </p:cNvPr>
          <p:cNvSpPr/>
          <p:nvPr/>
        </p:nvSpPr>
        <p:spPr>
          <a:xfrm>
            <a:off x="7849870" y="4156812"/>
            <a:ext cx="347979" cy="358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3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68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98BDF7-6D56-CD40-80EC-41868BA3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Bernina Sans" pitchFamily="2" charset="77"/>
              </a:rPr>
              <a:t>Dynatrace </a:t>
            </a:r>
            <a:r>
              <a:rPr lang="en-US" sz="3600" dirty="0" err="1">
                <a:latin typeface="Bernina Sans" pitchFamily="2" charset="77"/>
              </a:rPr>
              <a:t>OneAgent</a:t>
            </a:r>
            <a:r>
              <a:rPr lang="en-US" sz="3600" dirty="0">
                <a:latin typeface="Bernina Sans" pitchFamily="2" charset="77"/>
              </a:rPr>
              <a:t> Helm Chart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9EA27E-8208-DA48-AE6D-4E23D85EB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257800" cy="4652963"/>
          </a:xfrm>
        </p:spPr>
        <p:txBody>
          <a:bodyPr>
            <a:normAutofit lnSpcReduction="10000"/>
          </a:bodyPr>
          <a:lstStyle/>
          <a:p>
            <a:r>
              <a:rPr lang="en-AU" dirty="0">
                <a:latin typeface="Bernina Sans Light" pitchFamily="2" charset="77"/>
              </a:rPr>
              <a:t>Helm is a package manager for Kubernetes for streamlining and managing Kubernetes applications</a:t>
            </a:r>
            <a:endParaRPr lang="en-US" sz="2000" dirty="0">
              <a:latin typeface="Bernina Sans Light" pitchFamily="2" charset="77"/>
            </a:endParaRPr>
          </a:p>
          <a:p>
            <a:r>
              <a:rPr lang="en-AU" dirty="0">
                <a:latin typeface="Bernina Sans Light" pitchFamily="2" charset="77"/>
              </a:rPr>
              <a:t>Helm chart supports the rollout and lifecycle of Dynatrace </a:t>
            </a:r>
            <a:r>
              <a:rPr lang="en-AU" dirty="0" err="1">
                <a:latin typeface="Bernina Sans Light" pitchFamily="2" charset="77"/>
              </a:rPr>
              <a:t>OneAgent</a:t>
            </a:r>
            <a:r>
              <a:rPr lang="en-AU" dirty="0">
                <a:latin typeface="Bernina Sans Light" pitchFamily="2" charset="77"/>
              </a:rPr>
              <a:t> with parameter-based package management with helm CLI</a:t>
            </a:r>
            <a:endParaRPr lang="en-US" sz="2000" dirty="0">
              <a:latin typeface="Bernina Sans Light" pitchFamily="2" charset="77"/>
            </a:endParaRPr>
          </a:p>
          <a:p>
            <a:r>
              <a:rPr lang="en-US" sz="2000" dirty="0">
                <a:latin typeface="Bernina Sans Light" pitchFamily="2" charset="77"/>
              </a:rPr>
              <a:t>Allow Dynatrace to be available on GCP Marketplace for GKE</a:t>
            </a:r>
          </a:p>
          <a:p>
            <a:r>
              <a:rPr lang="en-US" dirty="0">
                <a:latin typeface="Bernina Sans Light" pitchFamily="2" charset="77"/>
              </a:rPr>
              <a:t>Available on Helm Hub</a:t>
            </a:r>
          </a:p>
          <a:p>
            <a:pPr lvl="1"/>
            <a:r>
              <a:rPr lang="en-US" dirty="0">
                <a:latin typeface="Bernina Sans Light" pitchFamily="2" charset="77"/>
                <a:hlinkClick r:id="rId2"/>
              </a:rPr>
              <a:t>https://hub.helm.sh/charts/dynatrace/dynatrace-oneagent-operator</a:t>
            </a:r>
            <a:endParaRPr lang="en-US" dirty="0">
              <a:latin typeface="Bernina Sans Light" pitchFamily="2" charset="77"/>
            </a:endParaRPr>
          </a:p>
        </p:txBody>
      </p:sp>
      <p:pic>
        <p:nvPicPr>
          <p:cNvPr id="2050" name="Picture 2" descr="GitHub - helm/helm: The Kubernetes Package Manager">
            <a:extLst>
              <a:ext uri="{FF2B5EF4-FFF2-40B4-BE49-F238E27FC236}">
                <a16:creationId xmlns:a16="http://schemas.microsoft.com/office/drawing/2014/main" id="{A40E7050-21C4-41F6-9769-E501FAC8E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592" y="110197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538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FullStack</a:t>
            </a:r>
            <a:r>
              <a:rPr lang="en-US"/>
              <a:t> vs PaaS vs Infrastructure</a:t>
            </a:r>
            <a:endParaRPr lang="de-A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2503D9-58A9-409D-9DB2-40B986605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4121581" y="1566335"/>
            <a:ext cx="7551015" cy="4576642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F4AFC53-9135-4923-B7DB-8258015D86F1}"/>
              </a:ext>
            </a:extLst>
          </p:cNvPr>
          <p:cNvSpPr txBox="1">
            <a:spLocks/>
          </p:cNvSpPr>
          <p:nvPr/>
        </p:nvSpPr>
        <p:spPr>
          <a:xfrm>
            <a:off x="373224" y="1528699"/>
            <a:ext cx="10774363" cy="4575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FullStack</a:t>
            </a:r>
            <a:endParaRPr lang="en-US" sz="2400" b="1">
              <a:solidFill>
                <a:schemeClr val="accent5"/>
              </a:solidFill>
            </a:endParaRPr>
          </a:p>
          <a:p>
            <a:r>
              <a:rPr lang="en-US" sz="2000" b="1">
                <a:solidFill>
                  <a:schemeClr val="accent5"/>
                </a:solidFill>
              </a:rPr>
              <a:t>PaaS</a:t>
            </a:r>
            <a:endParaRPr lang="en-US" sz="1500" b="1">
              <a:solidFill>
                <a:schemeClr val="accent5"/>
              </a:solidFill>
            </a:endParaRPr>
          </a:p>
          <a:p>
            <a:pPr lvl="1"/>
            <a:r>
              <a:rPr lang="en-US" sz="1300" b="1">
                <a:solidFill>
                  <a:schemeClr val="accent5"/>
                </a:solidFill>
              </a:rPr>
              <a:t>Java, .NET, PHP, NodeJS</a:t>
            </a:r>
          </a:p>
          <a:p>
            <a:pPr lvl="1"/>
            <a:r>
              <a:rPr lang="en-US" sz="1300" b="1">
                <a:solidFill>
                  <a:schemeClr val="accent5"/>
                </a:solidFill>
              </a:rPr>
              <a:t>Limited host metrics</a:t>
            </a:r>
            <a:endParaRPr lang="en-US" sz="2400" b="1">
              <a:solidFill>
                <a:schemeClr val="accent5"/>
              </a:solidFill>
            </a:endParaRPr>
          </a:p>
          <a:p>
            <a:r>
              <a:rPr lang="en-US" sz="2000" b="1" err="1">
                <a:solidFill>
                  <a:srgbClr val="00B0F0"/>
                </a:solidFill>
              </a:rPr>
              <a:t>InfraOnly</a:t>
            </a:r>
            <a:endParaRPr lang="de-AT" b="1">
              <a:solidFill>
                <a:srgbClr val="00B0F0"/>
              </a:solidFill>
            </a:endParaRPr>
          </a:p>
          <a:p>
            <a:pPr lvl="1"/>
            <a:r>
              <a:rPr lang="en-US">
                <a:solidFill>
                  <a:srgbClr val="00B0F0"/>
                </a:solidFill>
              </a:rPr>
              <a:t>Host</a:t>
            </a:r>
          </a:p>
          <a:p>
            <a:pPr lvl="1"/>
            <a:r>
              <a:rPr lang="en-US">
                <a:solidFill>
                  <a:srgbClr val="00B0F0"/>
                </a:solidFill>
              </a:rPr>
              <a:t>Network</a:t>
            </a:r>
          </a:p>
          <a:p>
            <a:pPr lvl="1"/>
            <a:r>
              <a:rPr lang="en-US">
                <a:solidFill>
                  <a:srgbClr val="00B0F0"/>
                </a:solidFill>
              </a:rPr>
              <a:t>Processes</a:t>
            </a:r>
          </a:p>
          <a:p>
            <a:pPr lvl="1"/>
            <a:r>
              <a:rPr lang="en-US">
                <a:solidFill>
                  <a:srgbClr val="00B0F0"/>
                </a:solidFill>
              </a:rPr>
              <a:t>Plugins</a:t>
            </a:r>
          </a:p>
          <a:p>
            <a:pPr lvl="1"/>
            <a:r>
              <a:rPr lang="en-US">
                <a:solidFill>
                  <a:srgbClr val="00B0F0"/>
                </a:solidFill>
              </a:rPr>
              <a:t>Logs</a:t>
            </a:r>
          </a:p>
          <a:p>
            <a:pPr lvl="1"/>
            <a:endParaRPr lang="de-AT" sz="2200" b="1">
              <a:solidFill>
                <a:srgbClr val="00B0F0"/>
              </a:solidFill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36EF5EA-2919-4A15-9A1B-DA6984D44248}"/>
              </a:ext>
            </a:extLst>
          </p:cNvPr>
          <p:cNvSpPr/>
          <p:nvPr/>
        </p:nvSpPr>
        <p:spPr>
          <a:xfrm>
            <a:off x="2136709" y="1571003"/>
            <a:ext cx="1984871" cy="3720662"/>
          </a:xfrm>
          <a:prstGeom prst="leftBrace">
            <a:avLst>
              <a:gd name="adj1" fmla="val 0"/>
              <a:gd name="adj2" fmla="val 7375"/>
            </a:avLst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5C7CEE5-E41F-4D21-9EEF-A06ED8C8C53E}"/>
              </a:ext>
            </a:extLst>
          </p:cNvPr>
          <p:cNvSpPr/>
          <p:nvPr/>
        </p:nvSpPr>
        <p:spPr>
          <a:xfrm>
            <a:off x="3209731" y="1617653"/>
            <a:ext cx="902520" cy="2682869"/>
          </a:xfrm>
          <a:prstGeom prst="leftBrace">
            <a:avLst>
              <a:gd name="adj1" fmla="val 0"/>
              <a:gd name="adj2" fmla="val 45011"/>
            </a:avLst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26F8EC0C-E5CB-4AC3-838A-D08A75346B8C}"/>
              </a:ext>
            </a:extLst>
          </p:cNvPr>
          <p:cNvSpPr/>
          <p:nvPr/>
        </p:nvSpPr>
        <p:spPr>
          <a:xfrm>
            <a:off x="2253343" y="3421005"/>
            <a:ext cx="2020638" cy="1833337"/>
          </a:xfrm>
          <a:prstGeom prst="leftBrace">
            <a:avLst>
              <a:gd name="adj1" fmla="val 0"/>
              <a:gd name="adj2" fmla="val 45011"/>
            </a:avLst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54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0333C9E-6637-4921-BBEC-C40B859D7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9488" y="888438"/>
            <a:ext cx="12062512" cy="6785163"/>
          </a:xfrm>
          <a:prstGeom prst="rect">
            <a:avLst/>
          </a:prstGeom>
        </p:spPr>
      </p:pic>
      <p:sp>
        <p:nvSpPr>
          <p:cNvPr id="27" name="Title 2">
            <a:extLst>
              <a:ext uri="{FF2B5EF4-FFF2-40B4-BE49-F238E27FC236}">
                <a16:creationId xmlns:a16="http://schemas.microsoft.com/office/drawing/2014/main" id="{456FB4C3-624A-447B-B2F0-ED6D722EF874}"/>
              </a:ext>
            </a:extLst>
          </p:cNvPr>
          <p:cNvSpPr txBox="1">
            <a:spLocks/>
          </p:cNvSpPr>
          <p:nvPr/>
        </p:nvSpPr>
        <p:spPr>
          <a:xfrm>
            <a:off x="951555" y="481615"/>
            <a:ext cx="10260941" cy="813647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cs typeface="Calibri Light" charset="0"/>
              </a:rPr>
              <a:t>Achieving, seeing, sharing success!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32BC1E8-5C9F-4778-9A5E-886C5B7BA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>
                <a:latin typeface="Bernina Sans"/>
                <a:cs typeface="Calibri"/>
              </a:rPr>
              <a:t>All-in-one, AI-powered monitoring of Pivotal / Kubernetes Applications and Infrastructure via BOSH or Kubernetes Operator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98FD37-3F50-4022-B267-4D3BFD5A5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3800" y="1020138"/>
            <a:ext cx="633668" cy="633668"/>
          </a:xfrm>
          <a:prstGeom prst="rect">
            <a:avLst/>
          </a:prstGeom>
        </p:spPr>
      </p:pic>
      <p:sp>
        <p:nvSpPr>
          <p:cNvPr id="604" name="TextBox 603">
            <a:extLst>
              <a:ext uri="{FF2B5EF4-FFF2-40B4-BE49-F238E27FC236}">
                <a16:creationId xmlns:a16="http://schemas.microsoft.com/office/drawing/2014/main" id="{3A5A518C-D863-4470-8009-6C116DE1043C}"/>
              </a:ext>
            </a:extLst>
          </p:cNvPr>
          <p:cNvSpPr txBox="1"/>
          <p:nvPr/>
        </p:nvSpPr>
        <p:spPr>
          <a:xfrm>
            <a:off x="5741376" y="5454395"/>
            <a:ext cx="2355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Bernina Sans Narrow Sbold" pitchFamily="50" charset="0"/>
              </a:rPr>
              <a:t>Kubernetes Operator</a:t>
            </a:r>
          </a:p>
        </p:txBody>
      </p:sp>
      <p:pic>
        <p:nvPicPr>
          <p:cNvPr id="1026" name="Picture 2" descr="Bildergebnis für openshift logo">
            <a:extLst>
              <a:ext uri="{FF2B5EF4-FFF2-40B4-BE49-F238E27FC236}">
                <a16:creationId xmlns:a16="http://schemas.microsoft.com/office/drawing/2014/main" id="{E5F49752-9AA6-45ED-9243-04F649F7D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019" y="1204496"/>
            <a:ext cx="1443861" cy="58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azure kubernetes logo">
            <a:extLst>
              <a:ext uri="{FF2B5EF4-FFF2-40B4-BE49-F238E27FC236}">
                <a16:creationId xmlns:a16="http://schemas.microsoft.com/office/drawing/2014/main" id="{1E983F9D-A3E4-40C9-941B-F5F3361E9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016" y="1136644"/>
            <a:ext cx="1052471" cy="63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GKE logo">
            <a:extLst>
              <a:ext uri="{FF2B5EF4-FFF2-40B4-BE49-F238E27FC236}">
                <a16:creationId xmlns:a16="http://schemas.microsoft.com/office/drawing/2014/main" id="{6FCA532E-F762-46AF-A005-F86288C18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653" y="1171874"/>
            <a:ext cx="1026915" cy="59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ür PCF logo&quot;">
            <a:extLst>
              <a:ext uri="{FF2B5EF4-FFF2-40B4-BE49-F238E27FC236}">
                <a16:creationId xmlns:a16="http://schemas.microsoft.com/office/drawing/2014/main" id="{26085081-BABD-419E-AF9B-33F20341F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4836" y="1101970"/>
            <a:ext cx="2012421" cy="63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ür PKS logo">
            <a:extLst>
              <a:ext uri="{FF2B5EF4-FFF2-40B4-BE49-F238E27FC236}">
                <a16:creationId xmlns:a16="http://schemas.microsoft.com/office/drawing/2014/main" id="{6B93B120-4E4A-4B16-8D5A-182697BAC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502" y="1135725"/>
            <a:ext cx="953168" cy="7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3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226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B303F-BEF5-4A4A-AFD4-502C40D30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Kubernetes mean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E72AFB-0AE2-BA48-8263-03688688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176" y="1803400"/>
            <a:ext cx="3251200" cy="32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1394CA-AB8A-AA43-9AEA-2E75F1BD9578}"/>
              </a:ext>
            </a:extLst>
          </p:cNvPr>
          <p:cNvSpPr txBox="1"/>
          <p:nvPr/>
        </p:nvSpPr>
        <p:spPr>
          <a:xfrm>
            <a:off x="5453888" y="2274838"/>
            <a:ext cx="55839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>
                <a:solidFill>
                  <a:schemeClr val="bg1"/>
                </a:solidFill>
                <a:latin typeface="Bernina Sans" pitchFamily="2" charset="77"/>
              </a:rPr>
              <a:t>Kubernetes originates from Greek, meaning helmsman or pilot</a:t>
            </a:r>
            <a:endParaRPr lang="en-US" sz="3600" b="1">
              <a:solidFill>
                <a:schemeClr val="bg1"/>
              </a:solidFill>
              <a:latin typeface="Bernin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555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B66C6E-C71B-4A07-92F7-9C2F7B27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What is Kubernetes?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D0113-D6C3-B44E-8F99-D1C7ACC13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42595"/>
            <a:ext cx="10439400" cy="3227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52AF65-E4E4-334F-83C4-A23C704970EE}"/>
              </a:ext>
            </a:extLst>
          </p:cNvPr>
          <p:cNvSpPr txBox="1"/>
          <p:nvPr/>
        </p:nvSpPr>
        <p:spPr>
          <a:xfrm>
            <a:off x="931492" y="1656460"/>
            <a:ext cx="4828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Bernina Sans Light" pitchFamily="50" charset="0"/>
              </a:rPr>
              <a:t>According to: </a:t>
            </a:r>
            <a:r>
              <a:rPr lang="en-US" sz="2000">
                <a:solidFill>
                  <a:schemeClr val="accent1"/>
                </a:solidFill>
                <a:latin typeface="Bernina Sans Light" pitchFamily="50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err="1">
                <a:solidFill>
                  <a:schemeClr val="accent1"/>
                </a:solidFill>
                <a:latin typeface="Bernina Sans Light" pitchFamily="50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kubernetes.io</a:t>
            </a:r>
            <a:r>
              <a:rPr lang="en-US" sz="2000">
                <a:solidFill>
                  <a:schemeClr val="accent1"/>
                </a:solidFill>
                <a:latin typeface="Bernina Sans Light" pitchFamily="50" charset="0"/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5CA474-C0B5-4F4C-8FA7-35279E18E2D5}"/>
              </a:ext>
            </a:extLst>
          </p:cNvPr>
          <p:cNvSpPr txBox="1"/>
          <p:nvPr/>
        </p:nvSpPr>
        <p:spPr>
          <a:xfrm>
            <a:off x="914400" y="2519375"/>
            <a:ext cx="839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ernina Sans Light" pitchFamily="50" charset="0"/>
              </a:rPr>
              <a:t>Production-Grade Container Orchestration</a:t>
            </a:r>
          </a:p>
        </p:txBody>
      </p:sp>
    </p:spTree>
    <p:extLst>
      <p:ext uri="{BB962C8B-B14F-4D97-AF65-F5344CB8AC3E}">
        <p14:creationId xmlns:p14="http://schemas.microsoft.com/office/powerpoint/2010/main" val="175863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03F415-0EA0-4E28-B7A9-22BADBEA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Kubernetes? cont.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03E647-5D20-46DD-9EF4-488E265BD5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10236200" cy="4652963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Production-Grade Container Orchestration System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Based on Borg and Omega, which are systems that run inside of Google right now and are proven to work at Google for over 10 years</a:t>
            </a:r>
          </a:p>
          <a:p>
            <a:r>
              <a:rPr lang="en-US" dirty="0"/>
              <a:t>Google spawns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billions of containers per week </a:t>
            </a:r>
            <a:r>
              <a:rPr lang="en-US" dirty="0"/>
              <a:t>with these systems</a:t>
            </a:r>
          </a:p>
          <a:p>
            <a:r>
              <a:rPr lang="en-US" dirty="0"/>
              <a:t>Created by three Google employees initially during the summer of 2014</a:t>
            </a:r>
          </a:p>
          <a:p>
            <a:pPr lvl="1"/>
            <a:r>
              <a:rPr lang="en-US" dirty="0"/>
              <a:t>Grew exponentially and became the first project to get donated to the CNCF</a:t>
            </a:r>
          </a:p>
          <a:p>
            <a:r>
              <a:rPr lang="en-US" dirty="0"/>
              <a:t>First production-grade version v1.0.1 in July 2015</a:t>
            </a:r>
          </a:p>
          <a:p>
            <a:pPr lvl="1"/>
            <a:r>
              <a:rPr lang="en-US" dirty="0"/>
              <a:t>New minor versions every three months since v1.2.0 in March 2016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F5A63C-9E4B-4C79-BC57-3ABD670AC858}"/>
              </a:ext>
            </a:extLst>
          </p:cNvPr>
          <p:cNvSpPr/>
          <p:nvPr/>
        </p:nvSpPr>
        <p:spPr>
          <a:xfrm>
            <a:off x="590549" y="5761464"/>
            <a:ext cx="94805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>
                <a:solidFill>
                  <a:schemeClr val="bg1"/>
                </a:solidFill>
              </a:rPr>
              <a:t>Further Reading: 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Lessons learned from three container-management systems over a decade</a:t>
            </a:r>
          </a:p>
          <a:p>
            <a:pPr lvl="1"/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de-DE" sz="1600" err="1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queue.acm.org</a:t>
            </a:r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de-DE" sz="1600" err="1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detail.cfm?id</a:t>
            </a:r>
            <a:r>
              <a:rPr lang="de-DE" sz="160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=2898444</a:t>
            </a:r>
            <a:endParaRPr lang="en-US" sz="16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88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813EC6-428F-DC46-8F33-2E87073F7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Kubernetes is THE Platform for Containerized Workloads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E3154E-0C95-474E-8F77-828576746612}"/>
              </a:ext>
            </a:extLst>
          </p:cNvPr>
          <p:cNvSpPr txBox="1"/>
          <p:nvPr/>
        </p:nvSpPr>
        <p:spPr>
          <a:xfrm>
            <a:off x="4428021" y="1467355"/>
            <a:ext cx="32078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~100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 Distributions and platforms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17B70-CD7D-ED43-927B-2E1F63A6B116}"/>
              </a:ext>
            </a:extLst>
          </p:cNvPr>
          <p:cNvSpPr txBox="1"/>
          <p:nvPr/>
        </p:nvSpPr>
        <p:spPr>
          <a:xfrm>
            <a:off x="1336076" y="3244237"/>
            <a:ext cx="29563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~2200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(1800)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Contributors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24E7AF-404E-B647-813A-99B3F7146FB5}"/>
              </a:ext>
            </a:extLst>
          </p:cNvPr>
          <p:cNvSpPr txBox="1"/>
          <p:nvPr/>
        </p:nvSpPr>
        <p:spPr>
          <a:xfrm>
            <a:off x="7742189" y="3239253"/>
            <a:ext cx="260849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~42k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  <a:latin typeface="Bernina Sans Light"/>
              </a:rPr>
              <a:t>(48k)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ernina Sa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ernina Sans Light"/>
                <a:ea typeface="+mn-ea"/>
                <a:cs typeface="+mn-cs"/>
              </a:rPr>
              <a:t> Contributions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4D76B-0080-5B4A-A16C-477124B0D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965" y="3944949"/>
            <a:ext cx="3048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69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49ECE9-7B4A-AE48-A537-4A10DB82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CNCF Landscape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1AD59-AAC1-FF43-B2BB-BD73924E3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814" y="1331164"/>
            <a:ext cx="9394371" cy="504196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5BFE00-0574-404C-AD68-7B5908578CCD}"/>
              </a:ext>
            </a:extLst>
          </p:cNvPr>
          <p:cNvCxnSpPr>
            <a:cxnSpLocks/>
          </p:cNvCxnSpPr>
          <p:nvPr/>
        </p:nvCxnSpPr>
        <p:spPr>
          <a:xfrm>
            <a:off x="770826" y="2439488"/>
            <a:ext cx="838201" cy="500743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5336887-F349-49C8-B993-92D9FEF4C4AC}"/>
              </a:ext>
            </a:extLst>
          </p:cNvPr>
          <p:cNvSpPr/>
          <p:nvPr/>
        </p:nvSpPr>
        <p:spPr>
          <a:xfrm>
            <a:off x="1579767" y="2681979"/>
            <a:ext cx="541642" cy="500743"/>
          </a:xfrm>
          <a:prstGeom prst="rect">
            <a:avLst/>
          </a:prstGeom>
          <a:solidFill>
            <a:srgbClr val="FFFF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7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54C62B-8C29-8A47-BD87-CB8CB3AF4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CNCF</a:t>
            </a:r>
            <a:r>
              <a:rPr lang="en-US"/>
              <a:t> Survey: Your company/organization manages containers with?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B8A9707-1474-F442-856D-E93D0BE9D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317" y="1261858"/>
            <a:ext cx="7743365" cy="497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902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FDA50F-0C67-46E9-B09F-9A69027D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Monitoring Kubernetes with Dynatrace </a:t>
            </a:r>
            <a:r>
              <a:rPr lang="en-CA" dirty="0" err="1"/>
              <a:t>OneAgent</a:t>
            </a:r>
            <a:endParaRPr lang="en-US" dirty="0"/>
          </a:p>
        </p:txBody>
      </p:sp>
      <p:sp>
        <p:nvSpPr>
          <p:cNvPr id="4" name="Subtitle 5">
            <a:extLst>
              <a:ext uri="{FF2B5EF4-FFF2-40B4-BE49-F238E27FC236}">
                <a16:creationId xmlns:a16="http://schemas.microsoft.com/office/drawing/2014/main" id="{FF537D8D-DE16-4706-BFDD-CA46DAD77E87}"/>
              </a:ext>
            </a:extLst>
          </p:cNvPr>
          <p:cNvSpPr txBox="1">
            <a:spLocks/>
          </p:cNvSpPr>
          <p:nvPr/>
        </p:nvSpPr>
        <p:spPr>
          <a:xfrm>
            <a:off x="2893979" y="4280170"/>
            <a:ext cx="7412476" cy="1264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lang="en-US" sz="20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Bernina Sans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2583EE"/>
              </a:buClr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Bernina Sans Light" pitchFamily="2" charset="77"/>
                <a:ea typeface="+mn-ea"/>
                <a:cs typeface="Calibri Light" panose="020F030202020403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89416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2637-2B83-4D3F-9CDA-B69FF6AA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Dynatrace </a:t>
            </a:r>
            <a:r>
              <a:rPr lang="en-AU" dirty="0" err="1"/>
              <a:t>OneAgent</a:t>
            </a:r>
            <a:r>
              <a:rPr lang="en-AU" dirty="0"/>
              <a:t> Deployment Approaches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8DF0C3-5F49-45FE-AADF-C34EB4D50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1452196"/>
            <a:ext cx="11115675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659710"/>
      </p:ext>
    </p:extLst>
  </p:cSld>
  <p:clrMapOvr>
    <a:masterClrMapping/>
  </p:clrMapOvr>
</p:sld>
</file>

<file path=ppt/theme/theme1.xml><?xml version="1.0" encoding="utf-8"?>
<a:theme xmlns:a="http://schemas.openxmlformats.org/drawingml/2006/main" name="2_BLACK SLIDES_2">
  <a:themeElements>
    <a:clrScheme name="Custom 20">
      <a:dk1>
        <a:srgbClr val="0F1419"/>
      </a:dk1>
      <a:lt1>
        <a:srgbClr val="FFFFFF"/>
      </a:lt1>
      <a:dk2>
        <a:srgbClr val="323538"/>
      </a:dk2>
      <a:lt2>
        <a:srgbClr val="E7E7E7"/>
      </a:lt2>
      <a:accent1>
        <a:srgbClr val="1495FF"/>
      </a:accent1>
      <a:accent2>
        <a:srgbClr val="8A36D0"/>
      </a:accent2>
      <a:accent3>
        <a:srgbClr val="5350B6"/>
      </a:accent3>
      <a:accent4>
        <a:srgbClr val="6140A3"/>
      </a:accent4>
      <a:accent5>
        <a:srgbClr val="73BE28"/>
      </a:accent5>
      <a:accent6>
        <a:srgbClr val="C8001E"/>
      </a:accent6>
      <a:hlink>
        <a:srgbClr val="2483EE"/>
      </a:hlink>
      <a:folHlink>
        <a:srgbClr val="2483EE"/>
      </a:folHlink>
    </a:clrScheme>
    <a:fontScheme name="Custom 1">
      <a:majorFont>
        <a:latin typeface="Bernina Sans Semibold"/>
        <a:ea typeface=""/>
        <a:cs typeface=""/>
      </a:majorFont>
      <a:minorFont>
        <a:latin typeface="Bernin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Y20 SKO ACM Breakouts.potx" id="{F1922066-D48A-4B89-8FC8-99B431C9736F}" vid="{8C9378E6-7587-4588-9174-03BBCB864BA7}"/>
    </a:ext>
  </a:extLst>
</a:theme>
</file>

<file path=ppt/theme/theme2.xml><?xml version="1.0" encoding="utf-8"?>
<a:theme xmlns:a="http://schemas.openxmlformats.org/drawingml/2006/main" name="3_WHITE SLIDES_1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natrace_New_Template_Controlled_Release (002).pptx  -  Read-Only" id="{BA328B17-DD20-4638-9F91-E80F6F45D5C2}" vid="{80431DCD-D1D2-44A6-B809-ECDE538A0A2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opics xmlns="bc80a8d8-d5a3-4f78-801b-48809e145e5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66D6CCDB3C734A87491F686A34E550" ma:contentTypeVersion="13" ma:contentTypeDescription="Create a new document." ma:contentTypeScope="" ma:versionID="c10583db1213de7f675b81b743ba2832">
  <xsd:schema xmlns:xsd="http://www.w3.org/2001/XMLSchema" xmlns:xs="http://www.w3.org/2001/XMLSchema" xmlns:p="http://schemas.microsoft.com/office/2006/metadata/properties" xmlns:ns2="bc80a8d8-d5a3-4f78-801b-48809e145e5d" xmlns:ns3="c40dc197-00f0-4314-86da-f56a4e371ecf" targetNamespace="http://schemas.microsoft.com/office/2006/metadata/properties" ma:root="true" ma:fieldsID="baaf337e592e9ff74d40e07c991d3580" ns2:_="" ns3:_="">
    <xsd:import namespace="bc80a8d8-d5a3-4f78-801b-48809e145e5d"/>
    <xsd:import namespace="c40dc197-00f0-4314-86da-f56a4e371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Topic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80a8d8-d5a3-4f78-801b-48809e145e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Topics" ma:index="20" nillable="true" ma:displayName="Topics" ma:format="Dropdown" ma:internalName="Topic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0dc197-00f0-4314-86da-f56a4e371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3305D2-0ECB-44A0-862C-949F259D46BE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bc80a8d8-d5a3-4f78-801b-48809e145e5d"/>
    <ds:schemaRef ds:uri="http://purl.org/dc/dcmitype/"/>
    <ds:schemaRef ds:uri="http://purl.org/dc/terms/"/>
    <ds:schemaRef ds:uri="http://schemas.microsoft.com/office/infopath/2007/PartnerControls"/>
    <ds:schemaRef ds:uri="c40dc197-00f0-4314-86da-f56a4e371ecf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075389F-D212-4F19-AFAD-C1BB4FFFE93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B941DC-4EDE-44AF-B0D3-8151C1AE79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80a8d8-d5a3-4f78-801b-48809e145e5d"/>
    <ds:schemaRef ds:uri="c40dc197-00f0-4314-86da-f56a4e371e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BLACK SLIDES_2</Template>
  <TotalTime>223</TotalTime>
  <Words>403</Words>
  <Application>Microsoft Office PowerPoint</Application>
  <PresentationFormat>Widescreen</PresentationFormat>
  <Paragraphs>72</Paragraphs>
  <Slides>15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Bernina Sans</vt:lpstr>
      <vt:lpstr>Bernina Sans Condensed</vt:lpstr>
      <vt:lpstr>Bernina Sans Light</vt:lpstr>
      <vt:lpstr>Bernina Sans Narrow Sbold</vt:lpstr>
      <vt:lpstr>Bernina Sans Semibold</vt:lpstr>
      <vt:lpstr>Calibri</vt:lpstr>
      <vt:lpstr>Calibri Light</vt:lpstr>
      <vt:lpstr>2_BLACK SLIDES_2</vt:lpstr>
      <vt:lpstr>3_WHITE SLIDES_1</vt:lpstr>
      <vt:lpstr>Kubernetes Workshop</vt:lpstr>
      <vt:lpstr>What does Kubernetes mean</vt:lpstr>
      <vt:lpstr>What is Kubernetes?</vt:lpstr>
      <vt:lpstr>What is Kubernetes? cont.</vt:lpstr>
      <vt:lpstr>Kubernetes is THE Platform for Containerized Workloads</vt:lpstr>
      <vt:lpstr>CNCF Landscape</vt:lpstr>
      <vt:lpstr>CNCF Survey: Your company/organization manages containers with?</vt:lpstr>
      <vt:lpstr>Monitoring Kubernetes with Dynatrace OneAgent</vt:lpstr>
      <vt:lpstr>Dynatrace OneAgent Deployment Approaches</vt:lpstr>
      <vt:lpstr>Dynatrace OneAgent Operator</vt:lpstr>
      <vt:lpstr>OneAgent Operator in action</vt:lpstr>
      <vt:lpstr>Dynatrace OneAgent Helm Chart</vt:lpstr>
      <vt:lpstr>FullStack vs PaaS vs Infrastructure</vt:lpstr>
      <vt:lpstr>All-in-one, AI-powered monitoring of Pivotal / Kubernetes Applications and Infrastructure via BOSH or Kubernetes Operator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Sit Amet</dc:title>
  <dc:creator>Kaar, Daniel</dc:creator>
  <cp:lastModifiedBy>Neo, Brandon</cp:lastModifiedBy>
  <cp:revision>134</cp:revision>
  <dcterms:created xsi:type="dcterms:W3CDTF">2018-12-07T09:15:32Z</dcterms:created>
  <dcterms:modified xsi:type="dcterms:W3CDTF">2020-04-06T10:12:42Z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0x0101009966D6CCDB3C734A87491F686A34E550</vt:lpwstr>
  </property>
</Properties>
</file>

<file path=docProps/thumbnail.jpeg>
</file>